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62" r:id="rId2"/>
    <p:sldId id="263" r:id="rId3"/>
    <p:sldId id="265" r:id="rId4"/>
    <p:sldId id="266" r:id="rId5"/>
    <p:sldId id="267" r:id="rId6"/>
    <p:sldId id="269" r:id="rId7"/>
    <p:sldId id="270" r:id="rId8"/>
    <p:sldId id="274" r:id="rId9"/>
    <p:sldId id="275" r:id="rId10"/>
  </p:sldIdLst>
  <p:sldSz cx="9144000" cy="5143500" type="screen16x9"/>
  <p:notesSz cx="6858000" cy="9144000"/>
  <p:embeddedFontLst>
    <p:embeddedFont>
      <p:font typeface="Old Standard TT" panose="020B0604020202020204" charset="0"/>
      <p:regular r:id="rId12"/>
      <p:bold r:id="rId13"/>
      <p: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da2ea9edf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da2ea9edf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da2ea9edf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da2ea9ed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da2ea9edf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da2ea9edf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5da2ea9edf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5da2ea9edf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418ea7e2a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418ea7e2a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418ea7e2a1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418ea7e2a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5da2ea9edf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5da2ea9edf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5da2ea9edf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5da2ea9edf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Rules &amp; Expectations </a:t>
            </a:r>
            <a:endParaRPr/>
          </a:p>
        </p:txBody>
      </p:sp>
      <p:sp>
        <p:nvSpPr>
          <p:cNvPr id="96" name="Google Shape;96;p19"/>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The following are the rules of this classroom: </a:t>
            </a:r>
            <a:endParaRPr sz="2400"/>
          </a:p>
          <a:p>
            <a:pPr marL="457200" lvl="0" indent="-381000" algn="l" rtl="0">
              <a:spcBef>
                <a:spcPts val="1600"/>
              </a:spcBef>
              <a:spcAft>
                <a:spcPts val="0"/>
              </a:spcAft>
              <a:buSzPts val="2400"/>
              <a:buAutoNum type="arabicPeriod"/>
            </a:pPr>
            <a:r>
              <a:rPr lang="en" sz="2400"/>
              <a:t>Do not disrespect anyone or anything in any way. (2 pts)</a:t>
            </a:r>
            <a:endParaRPr sz="2400"/>
          </a:p>
          <a:p>
            <a:pPr marL="457200" lvl="0" indent="-381000" algn="l" rtl="0">
              <a:spcBef>
                <a:spcPts val="0"/>
              </a:spcBef>
              <a:spcAft>
                <a:spcPts val="0"/>
              </a:spcAft>
              <a:buSzPts val="2400"/>
              <a:buAutoNum type="arabicPeriod"/>
            </a:pPr>
            <a:r>
              <a:rPr lang="en" sz="2400"/>
              <a:t>Always be one time. (1 pt per minute late)</a:t>
            </a:r>
            <a:endParaRPr sz="2400"/>
          </a:p>
          <a:p>
            <a:pPr marL="457200" lvl="0" indent="-381000" algn="l" rtl="0">
              <a:spcBef>
                <a:spcPts val="0"/>
              </a:spcBef>
              <a:spcAft>
                <a:spcPts val="0"/>
              </a:spcAft>
              <a:buSzPts val="2400"/>
              <a:buAutoNum type="arabicPeriod"/>
            </a:pPr>
            <a:r>
              <a:rPr lang="en" sz="2400"/>
              <a:t>No use of inappropriate language at any time. (2 pts)</a:t>
            </a:r>
            <a:endParaRPr sz="2400"/>
          </a:p>
          <a:p>
            <a:pPr marL="457200" lvl="0" indent="-381000" algn="l" rtl="0">
              <a:spcBef>
                <a:spcPts val="0"/>
              </a:spcBef>
              <a:spcAft>
                <a:spcPts val="0"/>
              </a:spcAft>
              <a:buSzPts val="2400"/>
              <a:buAutoNum type="arabicPeriod"/>
            </a:pPr>
            <a:r>
              <a:rPr lang="en" sz="2400"/>
              <a:t>Do what is asked of you during class time. (2 pts) </a:t>
            </a:r>
            <a:endParaRPr sz="2400"/>
          </a:p>
          <a:p>
            <a:pPr marL="457200" lvl="0" indent="-381000" algn="l" rtl="0">
              <a:spcBef>
                <a:spcPts val="0"/>
              </a:spcBef>
              <a:spcAft>
                <a:spcPts val="0"/>
              </a:spcAft>
              <a:buSzPts val="2400"/>
              <a:buAutoNum type="arabicPeriod"/>
            </a:pPr>
            <a:r>
              <a:rPr lang="en" sz="2400"/>
              <a:t>Only have a cell phone out when appropriate. (1 pt) </a:t>
            </a:r>
            <a:endParaRPr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Rules &amp; Expectations: Professionalism Points</a:t>
            </a:r>
            <a:endParaRPr/>
          </a:p>
        </p:txBody>
      </p:sp>
      <p:sp>
        <p:nvSpPr>
          <p:cNvPr id="102" name="Google Shape;102;p20"/>
          <p:cNvSpPr txBox="1">
            <a:spLocks noGrp="1"/>
          </p:cNvSpPr>
          <p:nvPr>
            <p:ph type="body" idx="1"/>
          </p:nvPr>
        </p:nvSpPr>
        <p:spPr>
          <a:xfrm>
            <a:off x="311700" y="1171600"/>
            <a:ext cx="8520600" cy="372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You will start each week with ten </a:t>
            </a:r>
            <a:r>
              <a:rPr lang="en" sz="2400" b="1"/>
              <a:t>professionalism points</a:t>
            </a:r>
            <a:r>
              <a:rPr lang="en" sz="2400"/>
              <a:t>. You lose the previously indicated number of points when you break a classroom rule. Points have three functions:</a:t>
            </a:r>
            <a:br>
              <a:rPr lang="en" sz="2400"/>
            </a:br>
            <a:r>
              <a:rPr lang="en" sz="2400"/>
              <a:t>1. It goes in as a weekly grade (i.e. if you lose 4 points in a week, you end that week with a 6/10 or a 60%).</a:t>
            </a:r>
            <a:br>
              <a:rPr lang="en" sz="2400"/>
            </a:br>
            <a:r>
              <a:rPr lang="en" sz="2400"/>
              <a:t>2. If you go below 0, you are referred to the office and a phone call is made home.</a:t>
            </a:r>
            <a:br>
              <a:rPr lang="en" sz="2400"/>
            </a:br>
            <a:r>
              <a:rPr lang="en" sz="2400"/>
              <a:t>3. If you keep all ten points for three straight weeks, you will earn a homework pass. </a:t>
            </a:r>
            <a:endParaRPr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53150"/>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Bathroom Procedures/Rules</a:t>
            </a:r>
            <a:endParaRPr/>
          </a:p>
        </p:txBody>
      </p:sp>
      <p:sp>
        <p:nvSpPr>
          <p:cNvPr id="114" name="Google Shape;114;p22"/>
          <p:cNvSpPr txBox="1">
            <a:spLocks noGrp="1"/>
          </p:cNvSpPr>
          <p:nvPr>
            <p:ph type="body" idx="1"/>
          </p:nvPr>
        </p:nvSpPr>
        <p:spPr>
          <a:xfrm>
            <a:off x="0" y="382300"/>
            <a:ext cx="8941500" cy="41796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dirty="0"/>
              <a:t>Do </a:t>
            </a:r>
            <a:r>
              <a:rPr lang="en" sz="2400" b="1" dirty="0"/>
              <a:t>not</a:t>
            </a:r>
            <a:r>
              <a:rPr lang="en" sz="2400" dirty="0"/>
              <a:t> ask to use the bathroom during the first five minutes of class, in the middle of a lesson, or during the last five minutes of class. </a:t>
            </a:r>
            <a:endParaRPr sz="2400" dirty="0"/>
          </a:p>
          <a:p>
            <a:pPr marL="457200" lvl="0" indent="-381000" algn="l" rtl="0">
              <a:spcBef>
                <a:spcPts val="0"/>
              </a:spcBef>
              <a:spcAft>
                <a:spcPts val="0"/>
              </a:spcAft>
              <a:buSzPts val="2400"/>
              <a:buChar char="❖"/>
            </a:pPr>
            <a:r>
              <a:rPr lang="en" sz="2400" dirty="0"/>
              <a:t>You </a:t>
            </a:r>
            <a:r>
              <a:rPr lang="en" sz="2400" b="1" dirty="0"/>
              <a:t>must</a:t>
            </a:r>
            <a:r>
              <a:rPr lang="en" sz="2400" dirty="0"/>
              <a:t> have both a written and signed Morrisville High School </a:t>
            </a:r>
            <a:r>
              <a:rPr lang="en" sz="2400" dirty="0" smtClean="0"/>
              <a:t>pass.</a:t>
            </a:r>
            <a:endParaRPr sz="2400" dirty="0"/>
          </a:p>
          <a:p>
            <a:pPr marL="457200" lvl="0" indent="-381000" algn="l" rtl="0">
              <a:spcBef>
                <a:spcPts val="0"/>
              </a:spcBef>
              <a:spcAft>
                <a:spcPts val="0"/>
              </a:spcAft>
              <a:buSzPts val="2400"/>
              <a:buChar char="❖"/>
            </a:pPr>
            <a:r>
              <a:rPr lang="en" sz="2400" dirty="0"/>
              <a:t>You </a:t>
            </a:r>
            <a:r>
              <a:rPr lang="en" sz="2400" b="1" dirty="0"/>
              <a:t>must</a:t>
            </a:r>
            <a:r>
              <a:rPr lang="en" sz="2400" dirty="0"/>
              <a:t> sign out on the sign out sheet and also sign in when you return.</a:t>
            </a:r>
            <a:endParaRPr sz="2400" dirty="0"/>
          </a:p>
          <a:p>
            <a:pPr marL="457200" lvl="0" indent="-381000" algn="l" rtl="0">
              <a:spcBef>
                <a:spcPts val="0"/>
              </a:spcBef>
              <a:spcAft>
                <a:spcPts val="0"/>
              </a:spcAft>
              <a:buSzPts val="2400"/>
              <a:buChar char="❖"/>
            </a:pPr>
            <a:r>
              <a:rPr lang="en" sz="2400" dirty="0"/>
              <a:t>One person out at a time. If someone is out, you can’t leave.</a:t>
            </a:r>
            <a:endParaRPr sz="2400" dirty="0"/>
          </a:p>
          <a:p>
            <a:pPr marL="457200" lvl="0" indent="-381000" algn="l" rtl="0">
              <a:spcBef>
                <a:spcPts val="0"/>
              </a:spcBef>
              <a:spcAft>
                <a:spcPts val="0"/>
              </a:spcAft>
              <a:buSzPts val="2400"/>
              <a:buChar char="❖"/>
            </a:pPr>
            <a:r>
              <a:rPr lang="en" sz="2400" b="1" u="sng" dirty="0"/>
              <a:t>Important</a:t>
            </a:r>
            <a:r>
              <a:rPr lang="en" sz="2400" dirty="0"/>
              <a:t>: Once you abuse your privilege to leave the room, that privilege is gone for good. If you are out for longer than 5 minutes, you will not be permitted to leave the room again. </a:t>
            </a:r>
            <a:endParaRP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Absence Procedures</a:t>
            </a:r>
            <a:endParaRPr/>
          </a:p>
        </p:txBody>
      </p:sp>
      <p:sp>
        <p:nvSpPr>
          <p:cNvPr id="120" name="Google Shape;120;p23"/>
          <p:cNvSpPr txBox="1">
            <a:spLocks noGrp="1"/>
          </p:cNvSpPr>
          <p:nvPr>
            <p:ph type="body" idx="1"/>
          </p:nvPr>
        </p:nvSpPr>
        <p:spPr>
          <a:xfrm>
            <a:off x="311700" y="1058225"/>
            <a:ext cx="8520600" cy="372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When a student is absent, you will be responsible </a:t>
            </a:r>
            <a:r>
              <a:rPr lang="en" sz="2400" dirty="0" smtClean="0"/>
              <a:t>for obtaining </a:t>
            </a:r>
            <a:r>
              <a:rPr lang="en" sz="2400" dirty="0"/>
              <a:t>missing assignments. </a:t>
            </a:r>
            <a:r>
              <a:rPr lang="en" sz="2400" b="1" dirty="0" smtClean="0"/>
              <a:t>Assignments </a:t>
            </a:r>
            <a:r>
              <a:rPr lang="en" sz="2400" b="1" dirty="0"/>
              <a:t>are due 2 days after they are received.</a:t>
            </a:r>
            <a:endParaRPr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11700" y="58950"/>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Cell Phone/ Electronic Device Policy</a:t>
            </a:r>
            <a:endParaRPr/>
          </a:p>
        </p:txBody>
      </p:sp>
      <p:sp>
        <p:nvSpPr>
          <p:cNvPr id="126" name="Google Shape;126;p24"/>
          <p:cNvSpPr txBox="1">
            <a:spLocks noGrp="1"/>
          </p:cNvSpPr>
          <p:nvPr>
            <p:ph type="body" idx="1"/>
          </p:nvPr>
        </p:nvSpPr>
        <p:spPr>
          <a:xfrm>
            <a:off x="137325" y="710400"/>
            <a:ext cx="8891700" cy="4178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dirty="0"/>
              <a:t>Cell phones &amp; other devices may be placed in the pockets at the beginning of class </a:t>
            </a:r>
            <a:r>
              <a:rPr lang="en" sz="2400" dirty="0" smtClean="0"/>
              <a:t>for </a:t>
            </a:r>
            <a:r>
              <a:rPr lang="en" sz="2400" dirty="0"/>
              <a:t>two points per </a:t>
            </a:r>
            <a:r>
              <a:rPr lang="en" sz="2400" dirty="0" smtClean="0"/>
              <a:t>day.</a:t>
            </a:r>
            <a:r>
              <a:rPr lang="en" sz="2400" dirty="0"/>
              <a:t> </a:t>
            </a:r>
            <a:r>
              <a:rPr lang="en" sz="2400" dirty="0"/>
              <a:t>P</a:t>
            </a:r>
            <a:r>
              <a:rPr lang="en" sz="2400" dirty="0" smtClean="0"/>
              <a:t>hones </a:t>
            </a:r>
            <a:r>
              <a:rPr lang="en" sz="2400" dirty="0"/>
              <a:t>will remain in the pockets, untouched during class</a:t>
            </a:r>
            <a:endParaRPr sz="2400" dirty="0"/>
          </a:p>
          <a:p>
            <a:pPr marL="457200" lvl="0" indent="-381000" algn="l" rtl="0">
              <a:spcBef>
                <a:spcPts val="0"/>
              </a:spcBef>
              <a:spcAft>
                <a:spcPts val="0"/>
              </a:spcAft>
              <a:buSzPts val="2400"/>
              <a:buChar char="●"/>
            </a:pPr>
            <a:r>
              <a:rPr lang="en" sz="2400" dirty="0"/>
              <a:t>Students who do not wish to place their phone in the pocket will not be penalized, but will not be given the points.</a:t>
            </a:r>
            <a:br>
              <a:rPr lang="en" sz="2400" dirty="0"/>
            </a:br>
            <a:r>
              <a:rPr lang="en" sz="2400" dirty="0"/>
              <a:t>- </a:t>
            </a:r>
            <a:r>
              <a:rPr lang="en" sz="2400" b="1" u="sng" dirty="0"/>
              <a:t>if</a:t>
            </a:r>
            <a:r>
              <a:rPr lang="en" sz="2400" dirty="0"/>
              <a:t> you are found using/checking your phone during an unauthorized time, you will be penalized 2 point for each separate infraction.</a:t>
            </a:r>
            <a:endParaRP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311700" y="58950"/>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Backpacks/Bags</a:t>
            </a:r>
            <a:endParaRPr/>
          </a:p>
        </p:txBody>
      </p:sp>
      <p:sp>
        <p:nvSpPr>
          <p:cNvPr id="138" name="Google Shape;138;p26"/>
          <p:cNvSpPr txBox="1">
            <a:spLocks noGrp="1"/>
          </p:cNvSpPr>
          <p:nvPr>
            <p:ph type="body" idx="1"/>
          </p:nvPr>
        </p:nvSpPr>
        <p:spPr>
          <a:xfrm>
            <a:off x="126150" y="672150"/>
            <a:ext cx="8891700" cy="417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3600" b="1" u="sng"/>
          </a:p>
          <a:p>
            <a:pPr marL="0" lvl="0" indent="0" algn="ctr" rtl="0">
              <a:spcBef>
                <a:spcPts val="1600"/>
              </a:spcBef>
              <a:spcAft>
                <a:spcPts val="1600"/>
              </a:spcAft>
              <a:buNone/>
            </a:pPr>
            <a:r>
              <a:rPr lang="en" sz="3600" b="1" u="sng"/>
              <a:t>ABSOLUTELY NO BACKPACKS OR BAGS OF ANY TYPE AT ANY TIME.</a:t>
            </a:r>
            <a:endParaRPr sz="36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Late Work Policy</a:t>
            </a:r>
            <a:endParaRPr/>
          </a:p>
        </p:txBody>
      </p:sp>
      <p:sp>
        <p:nvSpPr>
          <p:cNvPr id="144" name="Google Shape;144;p27"/>
          <p:cNvSpPr txBox="1">
            <a:spLocks noGrp="1"/>
          </p:cNvSpPr>
          <p:nvPr>
            <p:ph type="body" idx="1"/>
          </p:nvPr>
        </p:nvSpPr>
        <p:spPr>
          <a:xfrm>
            <a:off x="311700" y="1058225"/>
            <a:ext cx="8520600" cy="372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There is rarely a valid excuse for turning assignments in late. Each day that an assignment is late, </a:t>
            </a:r>
            <a:r>
              <a:rPr lang="en" sz="2400" b="1"/>
              <a:t>25%</a:t>
            </a:r>
            <a:r>
              <a:rPr lang="en" sz="2400"/>
              <a:t> will be taken from the final grade. For example, if a 100 point assignment is due Monday, and you turn it in on Tuesday, the highest you can receive is a 75%; Wednesday, 50%; Thursday, 25%; after the third day, the assignment will not be accepted. </a:t>
            </a:r>
            <a:endParaRPr sz="2400"/>
          </a:p>
          <a:p>
            <a:pPr marL="0" lvl="0" indent="0" algn="ctr" rtl="0">
              <a:spcBef>
                <a:spcPts val="1600"/>
              </a:spcBef>
              <a:spcAft>
                <a:spcPts val="1600"/>
              </a:spcAft>
              <a:buNone/>
            </a:pPr>
            <a:r>
              <a:rPr lang="en" sz="2400" b="1">
                <a:highlight>
                  <a:srgbClr val="FFFF00"/>
                </a:highlight>
              </a:rPr>
              <a:t>I will not accept make-up work right before the end of the marking period. </a:t>
            </a:r>
            <a:endParaRPr sz="2400" b="1">
              <a:highlight>
                <a:srgbClr val="FFFF00"/>
              </a:highligh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Plagiarism/Academic Dishonesty </a:t>
            </a:r>
            <a:endParaRPr/>
          </a:p>
        </p:txBody>
      </p:sp>
      <p:sp>
        <p:nvSpPr>
          <p:cNvPr id="168" name="Google Shape;168;p31"/>
          <p:cNvSpPr txBox="1">
            <a:spLocks noGrp="1"/>
          </p:cNvSpPr>
          <p:nvPr>
            <p:ph type="body" idx="1"/>
          </p:nvPr>
        </p:nvSpPr>
        <p:spPr>
          <a:xfrm>
            <a:off x="311700" y="1058225"/>
            <a:ext cx="8520600" cy="372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i="1"/>
              <a:t>“All good is hard. All evil is easy. Dying, losing, cheating, and mediocrity is easy. Stay away from easy.”</a:t>
            </a:r>
            <a:r>
              <a:rPr lang="en" sz="2400"/>
              <a:t> --Scott Alexander</a:t>
            </a:r>
            <a:endParaRPr sz="2400"/>
          </a:p>
          <a:p>
            <a:pPr marL="0" lvl="0" indent="0" algn="l" rtl="0">
              <a:spcBef>
                <a:spcPts val="1600"/>
              </a:spcBef>
              <a:spcAft>
                <a:spcPts val="1600"/>
              </a:spcAft>
              <a:buNone/>
            </a:pPr>
            <a:r>
              <a:rPr lang="en" sz="2400"/>
              <a:t>If any student is found cheating on any assignment, they will be disciplined accordingly. Copying another student’s assignment, no matter how small, is considered cheating and will be handled as such. You will receive a 0 on the assignment and written up for cheating and dishonesty. </a:t>
            </a:r>
            <a:endParaRPr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Restorative Points</a:t>
            </a:r>
            <a:endParaRPr lang="en-US" dirty="0"/>
          </a:p>
        </p:txBody>
      </p:sp>
      <p:sp>
        <p:nvSpPr>
          <p:cNvPr id="3" name="Text Placeholder 2"/>
          <p:cNvSpPr>
            <a:spLocks noGrp="1"/>
          </p:cNvSpPr>
          <p:nvPr>
            <p:ph type="body" idx="1"/>
          </p:nvPr>
        </p:nvSpPr>
        <p:spPr/>
        <p:txBody>
          <a:bodyPr/>
          <a:lstStyle/>
          <a:p>
            <a:r>
              <a:rPr lang="en-US" dirty="0"/>
              <a:t>Restorative conversations are usually held in private, </a:t>
            </a:r>
            <a:r>
              <a:rPr lang="en-US" dirty="0" smtClean="0"/>
              <a:t>after school. The </a:t>
            </a:r>
            <a:r>
              <a:rPr lang="en-US" dirty="0"/>
              <a:t>point of this conversation is to get the student to calm down, recognize the issue, take ownership of their actions, and to change the behavior. </a:t>
            </a:r>
            <a:endParaRPr lang="en-US" dirty="0" smtClean="0"/>
          </a:p>
          <a:p>
            <a:r>
              <a:rPr lang="en-US" dirty="0"/>
              <a:t>clean the room (wipe the chalkboard, line up chairs, </a:t>
            </a:r>
            <a:r>
              <a:rPr lang="en-US" dirty="0" err="1" smtClean="0"/>
              <a:t>etc</a:t>
            </a:r>
            <a:r>
              <a:rPr lang="en-US" dirty="0" smtClean="0"/>
              <a:t>) </a:t>
            </a:r>
          </a:p>
          <a:p>
            <a:r>
              <a:rPr lang="en-US" dirty="0" smtClean="0"/>
              <a:t>apologize </a:t>
            </a:r>
            <a:r>
              <a:rPr lang="en-US" dirty="0"/>
              <a:t>to the class and teacher for being </a:t>
            </a:r>
            <a:r>
              <a:rPr lang="en-US" dirty="0" smtClean="0"/>
              <a:t>disruptive</a:t>
            </a:r>
          </a:p>
          <a:p>
            <a:r>
              <a:rPr lang="en-US" dirty="0" smtClean="0"/>
              <a:t>write </a:t>
            </a:r>
            <a:r>
              <a:rPr lang="en-US" dirty="0"/>
              <a:t>a reflection on what led the student to make the choices they did and how they can make better choices in the future.</a:t>
            </a:r>
            <a:endParaRPr lang="en-US" dirty="0"/>
          </a:p>
        </p:txBody>
      </p:sp>
    </p:spTree>
    <p:extLst>
      <p:ext uri="{BB962C8B-B14F-4D97-AF65-F5344CB8AC3E}">
        <p14:creationId xmlns:p14="http://schemas.microsoft.com/office/powerpoint/2010/main" val="855313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15578</TotalTime>
  <Words>608</Words>
  <Application>Microsoft Office PowerPoint</Application>
  <PresentationFormat>On-screen Show (16:9)</PresentationFormat>
  <Paragraphs>34</Paragraphs>
  <Slides>9</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Old Standard TT</vt:lpstr>
      <vt:lpstr>Arial</vt:lpstr>
      <vt:lpstr>Paperback</vt:lpstr>
      <vt:lpstr>Rules &amp; Expectations </vt:lpstr>
      <vt:lpstr>Rules &amp; Expectations: Professionalism Points</vt:lpstr>
      <vt:lpstr>Bathroom Procedures/Rules</vt:lpstr>
      <vt:lpstr>Absence Procedures</vt:lpstr>
      <vt:lpstr>Cell Phone/ Electronic Device Policy</vt:lpstr>
      <vt:lpstr>Backpacks/Bags</vt:lpstr>
      <vt:lpstr>Late Work Policy</vt:lpstr>
      <vt:lpstr>Plagiarism/Academic Dishonesty </vt:lpstr>
      <vt:lpstr>Restorative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Rules &amp; Expectations </dc:title>
  <dc:creator>Dennis Rodgers</dc:creator>
  <cp:lastModifiedBy>Dennis Rodgers</cp:lastModifiedBy>
  <cp:revision>4</cp:revision>
  <dcterms:modified xsi:type="dcterms:W3CDTF">2019-09-09T13:10:39Z</dcterms:modified>
</cp:coreProperties>
</file>